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70" r:id="rId1"/>
  </p:sldMasterIdLst>
  <p:notesMasterIdLst>
    <p:notesMasterId r:id="rId6"/>
  </p:notesMasterIdLst>
  <p:sldIdLst>
    <p:sldId id="261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99CCFF"/>
    <a:srgbClr val="99CC00"/>
    <a:srgbClr val="66CCFF"/>
    <a:srgbClr val="E8F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6340" autoAdjust="0"/>
  </p:normalViewPr>
  <p:slideViewPr>
    <p:cSldViewPr snapToGrid="0">
      <p:cViewPr varScale="1">
        <p:scale>
          <a:sx n="115" d="100"/>
          <a:sy n="115" d="100"/>
        </p:scale>
        <p:origin x="39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49D49-E3AF-423F-BB86-49C20586AC81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A26B6-6DF6-42C4-B695-22562BEAC8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257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A26B6-6DF6-42C4-B695-22562BEAC807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5016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695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983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501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976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2700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2758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6268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9744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8745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5912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5906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0175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8483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4565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6971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2566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3498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547BDF3-3D5D-429F-952A-0007B64F4F80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9F3BB1F5-AA0E-4280-B4EE-078A2F47845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1097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2" r:id="rId12"/>
    <p:sldLayoutId id="2147484383" r:id="rId13"/>
    <p:sldLayoutId id="2147484384" r:id="rId14"/>
    <p:sldLayoutId id="2147484385" r:id="rId15"/>
    <p:sldLayoutId id="2147484386" r:id="rId16"/>
    <p:sldLayoutId id="214748438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4A62DD09-2203-435D-ACF9-9AF568E478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149272"/>
              </p:ext>
            </p:extLst>
          </p:nvPr>
        </p:nvGraphicFramePr>
        <p:xfrm>
          <a:off x="86265" y="60385"/>
          <a:ext cx="12033848" cy="68864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9668">
                  <a:extLst>
                    <a:ext uri="{9D8B030D-6E8A-4147-A177-3AD203B41FA5}">
                      <a16:colId xmlns:a16="http://schemas.microsoft.com/office/drawing/2014/main" xmlns="" val="1987067015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xmlns="" val="1568536615"/>
                    </a:ext>
                  </a:extLst>
                </a:gridCol>
                <a:gridCol w="1299513">
                  <a:extLst>
                    <a:ext uri="{9D8B030D-6E8A-4147-A177-3AD203B41FA5}">
                      <a16:colId xmlns:a16="http://schemas.microsoft.com/office/drawing/2014/main" xmlns="" val="3037011630"/>
                    </a:ext>
                  </a:extLst>
                </a:gridCol>
                <a:gridCol w="986487">
                  <a:extLst>
                    <a:ext uri="{9D8B030D-6E8A-4147-A177-3AD203B41FA5}">
                      <a16:colId xmlns:a16="http://schemas.microsoft.com/office/drawing/2014/main" xmlns="" val="2406544405"/>
                    </a:ext>
                  </a:extLst>
                </a:gridCol>
                <a:gridCol w="1024467">
                  <a:extLst>
                    <a:ext uri="{9D8B030D-6E8A-4147-A177-3AD203B41FA5}">
                      <a16:colId xmlns:a16="http://schemas.microsoft.com/office/drawing/2014/main" xmlns="" val="378285862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3964614528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xmlns="" val="272382980"/>
                    </a:ext>
                  </a:extLst>
                </a:gridCol>
                <a:gridCol w="982133">
                  <a:extLst>
                    <a:ext uri="{9D8B030D-6E8A-4147-A177-3AD203B41FA5}">
                      <a16:colId xmlns:a16="http://schemas.microsoft.com/office/drawing/2014/main" xmlns="" val="1425904798"/>
                    </a:ext>
                  </a:extLst>
                </a:gridCol>
                <a:gridCol w="1536780">
                  <a:extLst>
                    <a:ext uri="{9D8B030D-6E8A-4147-A177-3AD203B41FA5}">
                      <a16:colId xmlns:a16="http://schemas.microsoft.com/office/drawing/2014/main" xmlns="" val="2459483545"/>
                    </a:ext>
                  </a:extLst>
                </a:gridCol>
              </a:tblGrid>
              <a:tr h="263877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C5394"/>
                          </a:solidFill>
                          <a:effectLst/>
                          <a:latin typeface="Book Antiqua" panose="02040602050305030304" pitchFamily="18" charset="0"/>
                        </a:rPr>
                        <a:t>DEPT. WISE ADMISSION &amp; BED OCCUPANCY RATE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85112797"/>
                  </a:ext>
                </a:extLst>
              </a:tr>
              <a:tr h="239141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C5394"/>
                          </a:solidFill>
                          <a:effectLst/>
                          <a:latin typeface="Book Antiqua" panose="02040602050305030304" pitchFamily="18" charset="0"/>
                        </a:rPr>
                        <a:t> STATISTICAL REPORT FROM THE MONTH OF MAY-2026 TO OCTOBER-2026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7062188"/>
                  </a:ext>
                </a:extLst>
              </a:tr>
              <a:tr h="405030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BEDS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MAY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JUNE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JULY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AUGUST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SEPTEMBER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OCTOBER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effectLst/>
                          <a:latin typeface="Book Antiqua" panose="02040602050305030304" pitchFamily="18" charset="0"/>
                        </a:rPr>
                        <a:t>AVERAGE ADMISSION &amp; B.O.R/DAY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41530183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GENERAL MEDICINE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45232319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53286822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84.25%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85.67%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87.00%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88.16%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87.15%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88.37%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87%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820817519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GENERAL SURGERY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38422030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92214267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86.00%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87.29%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87.15%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88.12%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87.69%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86.39%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87%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442361512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OBSTETRICS &amp; GYNAECOLOGY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08669525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1669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1906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2298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2427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2366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2418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7740226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95.65%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96.63%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98.64%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99.12%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99.71%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99.67%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172289179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PAEDIATRICS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44409041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1694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1547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1874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1757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2539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effectLst/>
                          <a:latin typeface="Book Antiqua" panose="02040602050305030304" pitchFamily="18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102298210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96.25%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98.56%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97.63%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96.36%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99.34%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99.45%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3287934136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ORTHOPAEDICS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83051435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836715138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82.22%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83.33%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84.12%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85.37%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86.30%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87.15%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72905080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42317943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0442071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77.34%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77.56%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75.75%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76.77%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77.75%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78.74%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049465748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OPHTHALMOLOGY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26367599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172873201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81.22%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82.20%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80.03%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83.12%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84.46%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988349008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PSYCHIATRY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742224726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31379345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76.15%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76.00%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77.54%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76.29%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78.16%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77.46%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effectLst/>
                          <a:latin typeface="Book Antiqua" panose="02040602050305030304" pitchFamily="18" charset="0"/>
                        </a:rPr>
                        <a:t>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3229527193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DERMATOLOGY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854257780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effectLst/>
                          <a:latin typeface="Book Antiqua" panose="0204060205030503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90501273"/>
                  </a:ext>
                </a:extLst>
              </a:tr>
              <a:tr h="190854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80.25%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80.00%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82.15%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83.85%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84.19%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85.58%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0" i="0" u="none" strike="noStrike" dirty="0">
                          <a:effectLst/>
                          <a:latin typeface="Book Antiqua" panose="02040602050305030304" pitchFamily="18" charset="0"/>
                        </a:rPr>
                        <a:t>83%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228668577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 HOSPITAL (TEACHING BEDS)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 dirty="0">
                          <a:effectLst/>
                          <a:latin typeface="Book Antiqua" panose="0204060205030503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44590234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TOTAL ADMISSION DURING THE MONTH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5092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5221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6301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6374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6051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6725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 dirty="0">
                          <a:effectLst/>
                          <a:latin typeface="Book Antiqua" panose="02040602050305030304" pitchFamily="18" charset="0"/>
                        </a:rPr>
                        <a:t>193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07607097"/>
                  </a:ext>
                </a:extLst>
              </a:tr>
              <a:tr h="194425">
                <a:tc>
                  <a:txBody>
                    <a:bodyPr/>
                    <a:lstStyle/>
                    <a:p>
                      <a:pPr algn="l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B.O.R.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80.56%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80.54%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81.95%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82.62%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83.64%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84.31%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050" b="1" i="0" u="none" strike="noStrike" dirty="0">
                          <a:effectLst/>
                          <a:latin typeface="Book Antiqua" panose="02040602050305030304" pitchFamily="18" charset="0"/>
                        </a:rPr>
                        <a:t>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4320641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214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FA5CEC-B260-43A8-BCDE-412FF33CD4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IN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7951261-D9EE-46BC-A55E-F9F0CB032B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IN" sz="32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78438498-2C53-4D77-B3B3-11DAAF701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573542"/>
              </p:ext>
            </p:extLst>
          </p:nvPr>
        </p:nvGraphicFramePr>
        <p:xfrm>
          <a:off x="77638" y="60385"/>
          <a:ext cx="12016597" cy="6719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54232">
                  <a:extLst>
                    <a:ext uri="{9D8B030D-6E8A-4147-A177-3AD203B41FA5}">
                      <a16:colId xmlns:a16="http://schemas.microsoft.com/office/drawing/2014/main" xmlns="" val="2890977659"/>
                    </a:ext>
                  </a:extLst>
                </a:gridCol>
                <a:gridCol w="1523016">
                  <a:extLst>
                    <a:ext uri="{9D8B030D-6E8A-4147-A177-3AD203B41FA5}">
                      <a16:colId xmlns:a16="http://schemas.microsoft.com/office/drawing/2014/main" xmlns="" val="4038803154"/>
                    </a:ext>
                  </a:extLst>
                </a:gridCol>
                <a:gridCol w="1149879">
                  <a:extLst>
                    <a:ext uri="{9D8B030D-6E8A-4147-A177-3AD203B41FA5}">
                      <a16:colId xmlns:a16="http://schemas.microsoft.com/office/drawing/2014/main" xmlns="" val="713231459"/>
                    </a:ext>
                  </a:extLst>
                </a:gridCol>
                <a:gridCol w="1134649">
                  <a:extLst>
                    <a:ext uri="{9D8B030D-6E8A-4147-A177-3AD203B41FA5}">
                      <a16:colId xmlns:a16="http://schemas.microsoft.com/office/drawing/2014/main" xmlns="" val="794990859"/>
                    </a:ext>
                  </a:extLst>
                </a:gridCol>
                <a:gridCol w="1093888">
                  <a:extLst>
                    <a:ext uri="{9D8B030D-6E8A-4147-A177-3AD203B41FA5}">
                      <a16:colId xmlns:a16="http://schemas.microsoft.com/office/drawing/2014/main" xmlns="" val="253641145"/>
                    </a:ext>
                  </a:extLst>
                </a:gridCol>
                <a:gridCol w="1065662">
                  <a:extLst>
                    <a:ext uri="{9D8B030D-6E8A-4147-A177-3AD203B41FA5}">
                      <a16:colId xmlns:a16="http://schemas.microsoft.com/office/drawing/2014/main" xmlns="" val="1195980071"/>
                    </a:ext>
                  </a:extLst>
                </a:gridCol>
                <a:gridCol w="1229609">
                  <a:extLst>
                    <a:ext uri="{9D8B030D-6E8A-4147-A177-3AD203B41FA5}">
                      <a16:colId xmlns:a16="http://schemas.microsoft.com/office/drawing/2014/main" xmlns="" val="3455684330"/>
                    </a:ext>
                  </a:extLst>
                </a:gridCol>
                <a:gridCol w="1065662">
                  <a:extLst>
                    <a:ext uri="{9D8B030D-6E8A-4147-A177-3AD203B41FA5}">
                      <a16:colId xmlns:a16="http://schemas.microsoft.com/office/drawing/2014/main" xmlns="" val="264091245"/>
                    </a:ext>
                  </a:extLst>
                </a:gridCol>
              </a:tblGrid>
              <a:tr h="67199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C5394"/>
                          </a:solidFill>
                          <a:effectLst/>
                          <a:latin typeface="Book Antiqua" panose="02040602050305030304" pitchFamily="18" charset="0"/>
                        </a:rPr>
                        <a:t>LAST SIX  MONTHS AVG. LAB AND RADIOLOGY INVESTIGATION DATA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07524301"/>
                  </a:ext>
                </a:extLst>
              </a:tr>
              <a:tr h="67199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IN" sz="2400" b="1" i="0" u="none" strike="noStrike" dirty="0">
                          <a:solidFill>
                            <a:srgbClr val="0C5394"/>
                          </a:solidFill>
                          <a:effectLst/>
                          <a:latin typeface="Book Antiqua" panose="02040602050305030304" pitchFamily="18" charset="0"/>
                        </a:rPr>
                        <a:t>LABORATORY INVESTIGATION (SAMPLE)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6459904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LABORATORY INVESTIGATIONS- NO. OF TESTS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MAY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JUNE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JULY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AUGUST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SEPTEMBER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OCTOBER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AVG./DAY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3283949606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BIOCHEMISTRY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9881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10564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10942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11187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11186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11169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361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95369552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MICROBIOLOGY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2669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2599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2637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2587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2709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2553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670125351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SEROLOGY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3573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3592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4154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3821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3870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3582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126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86856110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HAEMATOLOGY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9615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9820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10542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11315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11648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11327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358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2356440936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HISTOPATHOLOGY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326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322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398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08576907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CYTOPATHOLOGY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482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453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529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504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489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445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2744389149"/>
                  </a:ext>
                </a:extLst>
              </a:tr>
              <a:tr h="671998">
                <a:tc>
                  <a:txBody>
                    <a:bodyPr/>
                    <a:lstStyle/>
                    <a:p>
                      <a:pPr algn="l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CLINICAL PATHOLOGY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9731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10255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10728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11102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11245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11289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357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316531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2182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CAC185C8-407B-47ED-9DF0-97F35BDAD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949239"/>
              </p:ext>
            </p:extLst>
          </p:nvPr>
        </p:nvGraphicFramePr>
        <p:xfrm>
          <a:off x="60385" y="69011"/>
          <a:ext cx="12051103" cy="67286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70215">
                  <a:extLst>
                    <a:ext uri="{9D8B030D-6E8A-4147-A177-3AD203B41FA5}">
                      <a16:colId xmlns:a16="http://schemas.microsoft.com/office/drawing/2014/main" xmlns="" val="1085742542"/>
                    </a:ext>
                  </a:extLst>
                </a:gridCol>
                <a:gridCol w="1388533">
                  <a:extLst>
                    <a:ext uri="{9D8B030D-6E8A-4147-A177-3AD203B41FA5}">
                      <a16:colId xmlns:a16="http://schemas.microsoft.com/office/drawing/2014/main" xmlns="" val="3819477266"/>
                    </a:ext>
                  </a:extLst>
                </a:gridCol>
                <a:gridCol w="1202267">
                  <a:extLst>
                    <a:ext uri="{9D8B030D-6E8A-4147-A177-3AD203B41FA5}">
                      <a16:colId xmlns:a16="http://schemas.microsoft.com/office/drawing/2014/main" xmlns="" val="3373168254"/>
                    </a:ext>
                  </a:extLst>
                </a:gridCol>
                <a:gridCol w="1151467">
                  <a:extLst>
                    <a:ext uri="{9D8B030D-6E8A-4147-A177-3AD203B41FA5}">
                      <a16:colId xmlns:a16="http://schemas.microsoft.com/office/drawing/2014/main" xmlns="" val="566156566"/>
                    </a:ext>
                  </a:extLst>
                </a:gridCol>
                <a:gridCol w="1109133">
                  <a:extLst>
                    <a:ext uri="{9D8B030D-6E8A-4147-A177-3AD203B41FA5}">
                      <a16:colId xmlns:a16="http://schemas.microsoft.com/office/drawing/2014/main" xmlns="" val="1985894177"/>
                    </a:ext>
                  </a:extLst>
                </a:gridCol>
                <a:gridCol w="1312333">
                  <a:extLst>
                    <a:ext uri="{9D8B030D-6E8A-4147-A177-3AD203B41FA5}">
                      <a16:colId xmlns:a16="http://schemas.microsoft.com/office/drawing/2014/main" xmlns="" val="3120704470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xmlns="" val="3024901507"/>
                    </a:ext>
                  </a:extLst>
                </a:gridCol>
                <a:gridCol w="1223355">
                  <a:extLst>
                    <a:ext uri="{9D8B030D-6E8A-4147-A177-3AD203B41FA5}">
                      <a16:colId xmlns:a16="http://schemas.microsoft.com/office/drawing/2014/main" xmlns="" val="643708324"/>
                    </a:ext>
                  </a:extLst>
                </a:gridCol>
              </a:tblGrid>
              <a:tr h="90297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IN" sz="3200" b="1" i="0" u="none" strike="noStrike" dirty="0">
                          <a:solidFill>
                            <a:srgbClr val="0C5394"/>
                          </a:solidFill>
                          <a:effectLst/>
                          <a:latin typeface="Book Antiqua" panose="02040602050305030304" pitchFamily="18" charset="0"/>
                        </a:rPr>
                        <a:t>RADIOLOGICAL  INVESTIGATIONS 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9299744"/>
                  </a:ext>
                </a:extLst>
              </a:tr>
              <a:tr h="11651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NO. OF RADIOLOGICAL  INVESTIGATIONS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MAY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JUNE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JULY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AUGUST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SEPTEMBER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OCTOBER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AVG./DAY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32418087"/>
                  </a:ext>
                </a:extLst>
              </a:tr>
              <a:tr h="11651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X-RAY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4511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4479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4525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4091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4004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3689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11432644"/>
                  </a:ext>
                </a:extLst>
              </a:tr>
              <a:tr h="11651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ULTRA-SONOGRAPHY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2975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3105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3214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3425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3296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3592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8250816"/>
                  </a:ext>
                </a:extLst>
              </a:tr>
              <a:tr h="11651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C.T SCAN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546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506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478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340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291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274187156"/>
                  </a:ext>
                </a:extLst>
              </a:tr>
              <a:tr h="1165127"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BARIUM, IVP ETC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141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162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120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88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169035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539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BCBE499C-7104-4AD3-9E00-3BB83BACD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5992"/>
              </p:ext>
            </p:extLst>
          </p:nvPr>
        </p:nvGraphicFramePr>
        <p:xfrm>
          <a:off x="51758" y="77637"/>
          <a:ext cx="12076980" cy="67113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63784">
                  <a:extLst>
                    <a:ext uri="{9D8B030D-6E8A-4147-A177-3AD203B41FA5}">
                      <a16:colId xmlns:a16="http://schemas.microsoft.com/office/drawing/2014/main" xmlns="" val="3774695163"/>
                    </a:ext>
                  </a:extLst>
                </a:gridCol>
                <a:gridCol w="2493818">
                  <a:extLst>
                    <a:ext uri="{9D8B030D-6E8A-4147-A177-3AD203B41FA5}">
                      <a16:colId xmlns:a16="http://schemas.microsoft.com/office/drawing/2014/main" xmlns="" val="1310455401"/>
                    </a:ext>
                  </a:extLst>
                </a:gridCol>
                <a:gridCol w="5819378">
                  <a:extLst>
                    <a:ext uri="{9D8B030D-6E8A-4147-A177-3AD203B41FA5}">
                      <a16:colId xmlns:a16="http://schemas.microsoft.com/office/drawing/2014/main" xmlns="" val="1201583380"/>
                    </a:ext>
                  </a:extLst>
                </a:gridCol>
              </a:tblGrid>
              <a:tr h="87487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N" sz="4000" b="1" i="0" u="none" strike="noStrike" dirty="0">
                          <a:solidFill>
                            <a:srgbClr val="0C5394"/>
                          </a:solidFill>
                          <a:effectLst/>
                          <a:latin typeface="Book Antiqua" panose="02040602050305030304" pitchFamily="18" charset="0"/>
                        </a:rPr>
                        <a:t>OPD CLINICAL SERVICE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4284753"/>
                  </a:ext>
                </a:extLst>
              </a:tr>
              <a:tr h="1069697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MONTH (OPD "DAYS")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NO. OF OPD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AVERAGE PER DAY (OPD)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40230281"/>
                  </a:ext>
                </a:extLst>
              </a:tr>
              <a:tr h="785138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MAY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33151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1228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72153332"/>
                  </a:ext>
                </a:extLst>
              </a:tr>
              <a:tr h="816274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JUNE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32617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1255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8793721"/>
                  </a:ext>
                </a:extLst>
              </a:tr>
              <a:tr h="785138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JULY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34909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1342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0743811"/>
                  </a:ext>
                </a:extLst>
              </a:tr>
              <a:tr h="785138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AUGUST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35337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1359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16352208"/>
                  </a:ext>
                </a:extLst>
              </a:tr>
              <a:tr h="785138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SEPTEMBER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35087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1349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92109549"/>
                  </a:ext>
                </a:extLst>
              </a:tr>
              <a:tr h="809955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OCTOBER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35413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 Antiqua" panose="02040602050305030304" pitchFamily="18" charset="0"/>
                        </a:rPr>
                        <a:t>1362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51889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6092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1407</TotalTime>
  <Words>536</Words>
  <Application>Microsoft Office PowerPoint</Application>
  <PresentationFormat>Widescreen</PresentationFormat>
  <Paragraphs>411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Book Antiqua</vt:lpstr>
      <vt:lpstr>Calibri</vt:lpstr>
      <vt:lpstr>Century Gothic</vt:lpstr>
      <vt:lpstr>Mesh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 Office</dc:creator>
  <cp:lastModifiedBy>Microsoft account</cp:lastModifiedBy>
  <cp:revision>65</cp:revision>
  <cp:lastPrinted>2026-06-15T14:49:25Z</cp:lastPrinted>
  <dcterms:created xsi:type="dcterms:W3CDTF">2024-11-13T16:31:24Z</dcterms:created>
  <dcterms:modified xsi:type="dcterms:W3CDTF">2026-10-26T10:35:55Z</dcterms:modified>
</cp:coreProperties>
</file>